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84" r:id="rId5"/>
    <p:sldId id="287" r:id="rId6"/>
    <p:sldId id="288" r:id="rId7"/>
    <p:sldId id="278" r:id="rId8"/>
    <p:sldId id="259" r:id="rId9"/>
    <p:sldId id="260" r:id="rId10"/>
    <p:sldId id="283" r:id="rId11"/>
    <p:sldId id="261" r:id="rId12"/>
    <p:sldId id="270" r:id="rId13"/>
    <p:sldId id="262" r:id="rId14"/>
    <p:sldId id="263" r:id="rId15"/>
    <p:sldId id="264" r:id="rId16"/>
    <p:sldId id="289" r:id="rId17"/>
    <p:sldId id="285" r:id="rId18"/>
    <p:sldId id="265" r:id="rId19"/>
    <p:sldId id="280" r:id="rId20"/>
    <p:sldId id="290" r:id="rId21"/>
    <p:sldId id="266" r:id="rId22"/>
    <p:sldId id="291" r:id="rId23"/>
    <p:sldId id="294" r:id="rId24"/>
    <p:sldId id="272" r:id="rId25"/>
    <p:sldId id="277" r:id="rId26"/>
    <p:sldId id="292" r:id="rId27"/>
    <p:sldId id="293" r:id="rId28"/>
    <p:sldId id="271" r:id="rId29"/>
    <p:sldId id="273" r:id="rId30"/>
    <p:sldId id="268" r:id="rId31"/>
    <p:sldId id="279" r:id="rId32"/>
    <p:sldId id="275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rategy" id="{19B475D8-44E4-434C-8470-41714B47BE63}">
          <p14:sldIdLst>
            <p14:sldId id="256"/>
            <p14:sldId id="258"/>
            <p14:sldId id="257"/>
            <p14:sldId id="284"/>
            <p14:sldId id="287"/>
            <p14:sldId id="288"/>
            <p14:sldId id="278"/>
          </p14:sldIdLst>
        </p14:section>
        <p14:section name="Custom Build" id="{54BE7934-1A9D-433C-81D1-18F5D2BDE457}">
          <p14:sldIdLst>
            <p14:sldId id="259"/>
            <p14:sldId id="260"/>
            <p14:sldId id="283"/>
            <p14:sldId id="261"/>
            <p14:sldId id="270"/>
            <p14:sldId id="262"/>
            <p14:sldId id="263"/>
            <p14:sldId id="264"/>
            <p14:sldId id="289"/>
          </p14:sldIdLst>
        </p14:section>
        <p14:section name="Product" id="{03D4D10C-715E-4C81-890C-C11311C8D83F}">
          <p14:sldIdLst>
            <p14:sldId id="285"/>
            <p14:sldId id="265"/>
            <p14:sldId id="280"/>
            <p14:sldId id="290"/>
            <p14:sldId id="266"/>
            <p14:sldId id="291"/>
            <p14:sldId id="294"/>
            <p14:sldId id="272"/>
            <p14:sldId id="277"/>
            <p14:sldId id="292"/>
            <p14:sldId id="293"/>
            <p14:sldId id="271"/>
            <p14:sldId id="273"/>
          </p14:sldIdLst>
        </p14:section>
        <p14:section name="Commodity / Utility" id="{609CA718-E7C8-41A1-BD1B-99F1893123AD}">
          <p14:sldIdLst>
            <p14:sldId id="268"/>
          </p14:sldIdLst>
        </p14:section>
        <p14:section name="Closing" id="{DF417B21-C0C7-473F-BB43-6FB5AE26B685}">
          <p14:sldIdLst>
            <p14:sldId id="279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ssos Soursos" initials="TS" lastIdx="5" clrIdx="0">
    <p:extLst>
      <p:ext uri="{19B8F6BF-5375-455C-9EA6-DF929625EA0E}">
        <p15:presenceInfo xmlns:p15="http://schemas.microsoft.com/office/powerpoint/2012/main" userId="cc1b1554db7576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15T18:28:56.993" idx="1">
    <p:pos x="4365" y="1940"/>
    <p:text>Reduce Waste – Value stream map (Find bottlenecks)
Measure features cycle time
Reduce Work-In-Progress (Queues)
Build Quality-In (Acceptance Tests, Specification By Example)
Amplify Learning</p:text>
    <p:extLst>
      <p:ext uri="{C676402C-5697-4E1C-873F-D02D1690AC5C}">
        <p15:threadingInfo xmlns:p15="http://schemas.microsoft.com/office/powerpoint/2012/main" timeZoneBias="-180"/>
      </p:ext>
    </p:extLst>
  </p:cm>
  <p:cm authorId="1" dt="2017-05-15T18:39:41.830" idx="2">
    <p:pos x="4704" y="1662"/>
    <p:text>Cost of delay</p:text>
    <p:extLst>
      <p:ext uri="{C676402C-5697-4E1C-873F-D02D1690AC5C}">
        <p15:threadingInfo xmlns:p15="http://schemas.microsoft.com/office/powerpoint/2012/main" timeZoneBias="-180"/>
      </p:ext>
    </p:extLst>
  </p:cm>
  <p:cm authorId="1" dt="2017-05-15T18:41:25.024" idx="3">
    <p:pos x="4704" y="1758"/>
    <p:text>CoD: Putting a price tag on time</p:text>
    <p:extLst>
      <p:ext uri="{C676402C-5697-4E1C-873F-D02D1690AC5C}">
        <p15:threadingInfo xmlns:p15="http://schemas.microsoft.com/office/powerpoint/2012/main" timeZoneBias="-180">
          <p15:parentCm authorId="1" idx="2"/>
        </p15:threadingInfo>
      </p:ext>
    </p:extLst>
  </p:cm>
  <p:cm authorId="1" dt="2017-05-15T18:43:48.219" idx="4">
    <p:pos x="4704" y="1854"/>
    <p:text>CoD: είναι η αξία που θα έπαιρνε ένα feature αν το είχαμε τώρα.</p:text>
    <p:extLst>
      <p:ext uri="{C676402C-5697-4E1C-873F-D02D1690AC5C}">
        <p15:threadingInfo xmlns:p15="http://schemas.microsoft.com/office/powerpoint/2012/main" timeZoneBias="-180">
          <p15:parentCm authorId="1" idx="2"/>
        </p15:threadingInfo>
      </p:ext>
    </p:extLst>
  </p:cm>
  <p:cm authorId="1" dt="2017-05-15T18:44:31.401" idx="5">
    <p:pos x="4704" y="1950"/>
    <p:text>Cost of Delay is calculated by assessing the impact of not having something when you need it.</p:text>
    <p:extLst>
      <p:ext uri="{C676402C-5697-4E1C-873F-D02D1690AC5C}">
        <p15:threadingInfo xmlns:p15="http://schemas.microsoft.com/office/powerpoint/2012/main" timeZoneBias="-180">
          <p15:parentCm authorId="1" idx="2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hyperlink" Target="https://www.youtube.com/watch?v=GVhWJQWNdB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listair.cockburn.us/Hexagonal+architecture" TargetMode="External"/><Relationship Id="rId2" Type="http://schemas.openxmlformats.org/officeDocument/2006/relationships/hyperlink" Target="https://medium.com/wardleymaps/2ef5f05eb1e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soursos/azure-strategy" TargetMode="External"/><Relationship Id="rId4" Type="http://schemas.openxmlformats.org/officeDocument/2006/relationships/hyperlink" Target="http://ai.stanford.edu/~ronnyk/ExPThinkWeek2009Public.pdf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80"/>
            <a:ext cx="6831673" cy="549818"/>
          </a:xfrm>
        </p:spPr>
        <p:txBody>
          <a:bodyPr>
            <a:normAutofit/>
          </a:bodyPr>
          <a:lstStyle/>
          <a:p>
            <a:r>
              <a:rPr lang="en-US" dirty="0"/>
              <a:t>Platform as a </a:t>
            </a:r>
            <a:r>
              <a:rPr lang="en-US" dirty="0" smtClean="0"/>
              <a:t>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40562" y="4868562"/>
            <a:ext cx="1400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asoursos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 smtClean="0"/>
              <a:t>nianton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creating a better form of research analysis and trade</a:t>
            </a:r>
          </a:p>
          <a:p>
            <a:r>
              <a:rPr lang="en-US" dirty="0"/>
              <a:t>We connect directly investors with analysts</a:t>
            </a:r>
          </a:p>
          <a:p>
            <a:r>
              <a:rPr lang="en-US" dirty="0"/>
              <a:t>We empower investors reaching a big pool of research</a:t>
            </a:r>
          </a:p>
          <a:p>
            <a:r>
              <a:rPr lang="en-US" dirty="0"/>
              <a:t>We empower analysts to directly sale their research</a:t>
            </a:r>
          </a:p>
        </p:txBody>
      </p:sp>
    </p:spTree>
    <p:extLst>
      <p:ext uri="{BB962C8B-B14F-4D97-AF65-F5344CB8AC3E}">
        <p14:creationId xmlns:p14="http://schemas.microsoft.com/office/powerpoint/2010/main" val="4567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79" y="1038369"/>
            <a:ext cx="8887326" cy="533441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51284" y="191697"/>
            <a:ext cx="9601200" cy="733926"/>
          </a:xfrm>
        </p:spPr>
        <p:txBody>
          <a:bodyPr/>
          <a:lstStyle/>
          <a:p>
            <a:r>
              <a:rPr lang="en-US" dirty="0"/>
              <a:t>Business Model Canvas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61258" y="1371805"/>
            <a:ext cx="164431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600" b="1" dirty="0"/>
              <a:t>INVESTOR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RESEARCH ANALYST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STAKEHOLDERS</a:t>
            </a:r>
          </a:p>
          <a:p>
            <a:pPr marL="171450" indent="-171450">
              <a:buFontTx/>
              <a:buChar char="-"/>
            </a:pPr>
            <a:endParaRPr lang="en-US" sz="1400" dirty="0"/>
          </a:p>
          <a:p>
            <a:r>
              <a:rPr lang="en-US" sz="1400" dirty="0"/>
              <a:t>External: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Regulators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Tax Office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5764" y="1315350"/>
            <a:ext cx="17866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INVESTOR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Pick and choose feeds to see all the research you want and nothing else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Real-time recommendations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Automatic trading based on rules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MIFID II Compliant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  <a:p>
            <a:r>
              <a:rPr lang="en-US" sz="1200" b="1" dirty="0"/>
              <a:t>ANALYST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Reach a pool of investors for free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Paid per view/use of your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0182" y="3250513"/>
            <a:ext cx="1800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600" b="1" dirty="0"/>
              <a:t>Investors List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Research Analysts List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6963" y="1393138"/>
            <a:ext cx="1883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600" b="1" dirty="0"/>
              <a:t>Analysis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Trading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Recommendation Engine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0616" y="1359023"/>
            <a:ext cx="17004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400" dirty="0"/>
              <a:t>Financial Institution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Fraud Detection Service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Payment Gateway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Consulting Firm (Regulation/Compliance MIFID II)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18771" y="5264791"/>
            <a:ext cx="4152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400" dirty="0"/>
              <a:t>Regulation and Compliance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Product Development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Hosting/Data Center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Other costs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33358" y="5219155"/>
            <a:ext cx="3717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400" dirty="0"/>
              <a:t>Investor pays analysis reports per view/use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Investor pays commission per trade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Investor pays recommendation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4460" y="1222312"/>
            <a:ext cx="17766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GET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Ads, Partnerships, Communities, </a:t>
            </a:r>
            <a:r>
              <a:rPr lang="en-US" sz="1400" dirty="0" err="1"/>
              <a:t>FinTech</a:t>
            </a:r>
            <a:r>
              <a:rPr lang="en-US" sz="1400" dirty="0"/>
              <a:t> Events</a:t>
            </a:r>
          </a:p>
          <a:p>
            <a:r>
              <a:rPr lang="en-US" sz="1400" b="1" dirty="0"/>
              <a:t>KEEP</a:t>
            </a:r>
          </a:p>
          <a:p>
            <a:r>
              <a:rPr lang="en-US" sz="1400" dirty="0"/>
              <a:t>Customer Service</a:t>
            </a:r>
          </a:p>
          <a:p>
            <a:r>
              <a:rPr lang="en-US" sz="1400" b="1" dirty="0"/>
              <a:t>GROW</a:t>
            </a:r>
          </a:p>
          <a:p>
            <a:r>
              <a:rPr lang="en-US" sz="1400" dirty="0"/>
              <a:t>Referral Program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10663" y="3261472"/>
            <a:ext cx="170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400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11727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0790"/>
            <a:ext cx="9601200" cy="1485900"/>
          </a:xfrm>
        </p:spPr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Value is NOT validated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632" y="1742021"/>
            <a:ext cx="4788568" cy="3581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Cross functional team</a:t>
            </a:r>
          </a:p>
          <a:p>
            <a:r>
              <a:rPr lang="en-US" dirty="0"/>
              <a:t>Agile Methodology </a:t>
            </a:r>
          </a:p>
          <a:p>
            <a:r>
              <a:rPr lang="en-US" dirty="0"/>
              <a:t>Lean Startup (Build/Measure/Learn)</a:t>
            </a:r>
          </a:p>
          <a:p>
            <a:r>
              <a:rPr lang="en-US" dirty="0"/>
              <a:t>Value design proposition based on Jobs-to-be-done (JTBD)</a:t>
            </a:r>
          </a:p>
          <a:p>
            <a:r>
              <a:rPr lang="en-US" dirty="0"/>
              <a:t>Test features for value</a:t>
            </a:r>
          </a:p>
          <a:p>
            <a:r>
              <a:rPr lang="en-US" dirty="0"/>
              <a:t>Close communication with customers</a:t>
            </a:r>
          </a:p>
          <a:p>
            <a:r>
              <a:rPr lang="en-US" dirty="0"/>
              <a:t>Experimenting – Bets</a:t>
            </a:r>
          </a:p>
          <a:p>
            <a:r>
              <a:rPr lang="en-US" dirty="0"/>
              <a:t>Minimum Viable Product (Story Mapping)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35" y="2279042"/>
            <a:ext cx="922503" cy="14236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3" y="3861861"/>
            <a:ext cx="969952" cy="1461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62" y="3861860"/>
            <a:ext cx="1852648" cy="1461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593" y="2285999"/>
            <a:ext cx="992925" cy="1461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32" y="2279042"/>
            <a:ext cx="991244" cy="14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4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Chain</a:t>
            </a:r>
          </a:p>
        </p:txBody>
      </p:sp>
      <p:sp>
        <p:nvSpPr>
          <p:cNvPr id="6" name="Oval 5"/>
          <p:cNvSpPr/>
          <p:nvPr/>
        </p:nvSpPr>
        <p:spPr>
          <a:xfrm>
            <a:off x="3247533" y="2605365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55721" y="3538704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57743" y="3538427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6" idx="3"/>
            <a:endCxn id="9" idx="0"/>
          </p:cNvCxnSpPr>
          <p:nvPr/>
        </p:nvCxnSpPr>
        <p:spPr>
          <a:xfrm flipH="1">
            <a:off x="2182069" y="2824449"/>
            <a:ext cx="1101878" cy="713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4176" y="2171700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Investor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721" y="3013615"/>
            <a:ext cx="145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8023" y="2898654"/>
            <a:ext cx="145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analysis</a:t>
            </a:r>
          </a:p>
        </p:txBody>
      </p:sp>
      <p:cxnSp>
        <p:nvCxnSpPr>
          <p:cNvPr id="15" name="Straight Connector 14"/>
          <p:cNvCxnSpPr>
            <a:stCxn id="6" idx="5"/>
            <a:endCxn id="7" idx="1"/>
          </p:cNvCxnSpPr>
          <p:nvPr/>
        </p:nvCxnSpPr>
        <p:spPr>
          <a:xfrm>
            <a:off x="3459771" y="2824449"/>
            <a:ext cx="1132364" cy="751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44212" y="4112054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244814" y="5016091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54050" y="5676337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6" idx="4"/>
            <a:endCxn id="17" idx="0"/>
          </p:cNvCxnSpPr>
          <p:nvPr/>
        </p:nvCxnSpPr>
        <p:spPr>
          <a:xfrm>
            <a:off x="3368538" y="4368727"/>
            <a:ext cx="602" cy="647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278799" y="5702191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7" idx="3"/>
            <a:endCxn id="20" idx="0"/>
          </p:cNvCxnSpPr>
          <p:nvPr/>
        </p:nvCxnSpPr>
        <p:spPr>
          <a:xfrm flipH="1">
            <a:off x="2403125" y="5235175"/>
            <a:ext cx="878103" cy="467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030619" y="4149643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02702" y="5389732"/>
            <a:ext cx="145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Technology Stack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11082" y="5343566"/>
            <a:ext cx="14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26" name="Straight Connector 25"/>
          <p:cNvCxnSpPr>
            <a:stCxn id="17" idx="5"/>
            <a:endCxn id="18" idx="1"/>
          </p:cNvCxnSpPr>
          <p:nvPr/>
        </p:nvCxnSpPr>
        <p:spPr>
          <a:xfrm>
            <a:off x="3457052" y="5235175"/>
            <a:ext cx="733412" cy="47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4"/>
            <a:endCxn id="16" idx="0"/>
          </p:cNvCxnSpPr>
          <p:nvPr/>
        </p:nvCxnSpPr>
        <p:spPr>
          <a:xfrm flipH="1">
            <a:off x="3368538" y="2862038"/>
            <a:ext cx="3321" cy="1250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6" idx="1"/>
            <a:endCxn id="9" idx="5"/>
          </p:cNvCxnSpPr>
          <p:nvPr/>
        </p:nvCxnSpPr>
        <p:spPr>
          <a:xfrm flipH="1" flipV="1">
            <a:off x="2269981" y="3757511"/>
            <a:ext cx="1010645" cy="39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7" idx="3"/>
          </p:cNvCxnSpPr>
          <p:nvPr/>
        </p:nvCxnSpPr>
        <p:spPr>
          <a:xfrm flipV="1">
            <a:off x="3457412" y="3757788"/>
            <a:ext cx="1134723" cy="406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004321" y="4686386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Service</a:t>
            </a:r>
          </a:p>
        </p:txBody>
      </p:sp>
      <p:sp>
        <p:nvSpPr>
          <p:cNvPr id="55" name="Oval 54"/>
          <p:cNvSpPr/>
          <p:nvPr/>
        </p:nvSpPr>
        <p:spPr>
          <a:xfrm>
            <a:off x="8381299" y="2528166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689487" y="3461505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191509" y="3461228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>
            <a:stCxn id="55" idx="3"/>
            <a:endCxn id="57" idx="0"/>
          </p:cNvCxnSpPr>
          <p:nvPr/>
        </p:nvCxnSpPr>
        <p:spPr>
          <a:xfrm flipH="1">
            <a:off x="7315835" y="2747250"/>
            <a:ext cx="1101878" cy="713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987942" y="2094501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89487" y="2733701"/>
            <a:ext cx="196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 Analysis Portfolio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311789" y="2821455"/>
            <a:ext cx="145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my analysis</a:t>
            </a:r>
          </a:p>
        </p:txBody>
      </p:sp>
      <p:cxnSp>
        <p:nvCxnSpPr>
          <p:cNvPr id="62" name="Straight Connector 61"/>
          <p:cNvCxnSpPr>
            <a:stCxn id="55" idx="5"/>
            <a:endCxn id="56" idx="1"/>
          </p:cNvCxnSpPr>
          <p:nvPr/>
        </p:nvCxnSpPr>
        <p:spPr>
          <a:xfrm>
            <a:off x="8593537" y="2747250"/>
            <a:ext cx="1132364" cy="751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8377978" y="4034855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378580" y="4938892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287816" y="5599138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3" idx="4"/>
            <a:endCxn id="64" idx="0"/>
          </p:cNvCxnSpPr>
          <p:nvPr/>
        </p:nvCxnSpPr>
        <p:spPr>
          <a:xfrm>
            <a:off x="8502304" y="4291528"/>
            <a:ext cx="602" cy="647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412565" y="5624992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4" idx="3"/>
            <a:endCxn id="67" idx="0"/>
          </p:cNvCxnSpPr>
          <p:nvPr/>
        </p:nvCxnSpPr>
        <p:spPr>
          <a:xfrm flipH="1">
            <a:off x="7536891" y="5157976"/>
            <a:ext cx="878103" cy="467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164385" y="4072444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36468" y="5312533"/>
            <a:ext cx="145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Technology Stack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744848" y="5266367"/>
            <a:ext cx="14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72" name="Straight Connector 71"/>
          <p:cNvCxnSpPr>
            <a:stCxn id="64" idx="5"/>
            <a:endCxn id="65" idx="1"/>
          </p:cNvCxnSpPr>
          <p:nvPr/>
        </p:nvCxnSpPr>
        <p:spPr>
          <a:xfrm>
            <a:off x="8590818" y="5157976"/>
            <a:ext cx="733412" cy="47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5" idx="4"/>
            <a:endCxn id="63" idx="0"/>
          </p:cNvCxnSpPr>
          <p:nvPr/>
        </p:nvCxnSpPr>
        <p:spPr>
          <a:xfrm flipH="1">
            <a:off x="8502304" y="2784839"/>
            <a:ext cx="3321" cy="1250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3" idx="1"/>
            <a:endCxn id="57" idx="5"/>
          </p:cNvCxnSpPr>
          <p:nvPr/>
        </p:nvCxnSpPr>
        <p:spPr>
          <a:xfrm flipH="1" flipV="1">
            <a:off x="7403747" y="3680312"/>
            <a:ext cx="1010645" cy="39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56" idx="3"/>
          </p:cNvCxnSpPr>
          <p:nvPr/>
        </p:nvCxnSpPr>
        <p:spPr>
          <a:xfrm flipV="1">
            <a:off x="8591178" y="3680589"/>
            <a:ext cx="1134723" cy="406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138087" y="4609187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Service</a:t>
            </a:r>
          </a:p>
        </p:txBody>
      </p:sp>
    </p:spTree>
    <p:extLst>
      <p:ext uri="{BB962C8B-B14F-4D97-AF65-F5344CB8AC3E}">
        <p14:creationId xmlns:p14="http://schemas.microsoft.com/office/powerpoint/2010/main" val="15334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83276" y="216243"/>
            <a:ext cx="9601200" cy="1054768"/>
          </a:xfrm>
        </p:spPr>
        <p:txBody>
          <a:bodyPr>
            <a:normAutofit/>
          </a:bodyPr>
          <a:lstStyle/>
          <a:p>
            <a:r>
              <a:rPr lang="en-US" dirty="0" err="1"/>
              <a:t>Wardley</a:t>
            </a:r>
            <a:r>
              <a:rPr lang="en-US" dirty="0"/>
              <a:t> Map</a:t>
            </a:r>
            <a:br>
              <a:rPr lang="en-US" dirty="0"/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Easy Trade as a Custom Build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12195" y="1740569"/>
            <a:ext cx="28750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each component ask: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ubiquitous and well defined is the component?</a:t>
            </a:r>
          </a:p>
          <a:p>
            <a:pPr marL="285750" indent="-285750">
              <a:buFontTx/>
              <a:buChar char="-"/>
            </a:pPr>
            <a:r>
              <a:rPr lang="en-US" dirty="0"/>
              <a:t>Do all my competitors use such a component?</a:t>
            </a:r>
          </a:p>
          <a:p>
            <a:pPr marL="285750" indent="-285750">
              <a:buFontTx/>
              <a:buChar char="-"/>
            </a:pPr>
            <a:r>
              <a:rPr lang="en-US" dirty="0"/>
              <a:t>Is the component available as a product or a utility service?</a:t>
            </a:r>
          </a:p>
          <a:p>
            <a:pPr marL="285750" indent="-285750">
              <a:buFontTx/>
              <a:buChar char="-"/>
            </a:pPr>
            <a:r>
              <a:rPr lang="en-US" dirty="0"/>
              <a:t>Is this something new?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5" y="1271011"/>
            <a:ext cx="8234025" cy="5146265"/>
          </a:xfrm>
        </p:spPr>
      </p:pic>
    </p:spTree>
    <p:extLst>
      <p:ext uri="{BB962C8B-B14F-4D97-AF65-F5344CB8AC3E}">
        <p14:creationId xmlns:p14="http://schemas.microsoft.com/office/powerpoint/2010/main" val="202464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23850"/>
            <a:ext cx="9601200" cy="1133475"/>
          </a:xfrm>
        </p:spPr>
        <p:txBody>
          <a:bodyPr/>
          <a:lstStyle/>
          <a:p>
            <a:r>
              <a:rPr lang="en-US" dirty="0"/>
              <a:t>Azure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How can I help you?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600" y="1457325"/>
            <a:ext cx="9601200" cy="49599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Help me setup a development and test environment as soon as possible</a:t>
            </a:r>
          </a:p>
          <a:p>
            <a:pPr lvl="1"/>
            <a:r>
              <a:rPr lang="en-US" b="1" dirty="0"/>
              <a:t>Infrastructure-as-a-Service and Platform-as-a-Service offerings </a:t>
            </a:r>
          </a:p>
          <a:p>
            <a:r>
              <a:rPr lang="en-US" dirty="0"/>
              <a:t>Help me setup my experiments and (in)validate my hypothesis easily – A/B Testing, Opt-in, Opt-out</a:t>
            </a:r>
          </a:p>
          <a:p>
            <a:pPr lvl="1"/>
            <a:r>
              <a:rPr lang="en-US" b="1" dirty="0"/>
              <a:t>Application Insights: Metrics</a:t>
            </a:r>
          </a:p>
          <a:p>
            <a:r>
              <a:rPr lang="en-US" dirty="0"/>
              <a:t>Help me move fast to the market with quality</a:t>
            </a:r>
          </a:p>
          <a:p>
            <a:pPr lvl="1"/>
            <a:r>
              <a:rPr lang="en-US" b="1" dirty="0"/>
              <a:t>Visual Studio Team Services: Continuous Delivery Pipeline</a:t>
            </a:r>
          </a:p>
          <a:p>
            <a:r>
              <a:rPr lang="en-US" dirty="0"/>
              <a:t>I need a robust and high availability billing system </a:t>
            </a:r>
          </a:p>
          <a:p>
            <a:pPr lvl="1"/>
            <a:r>
              <a:rPr lang="en-US" b="1" dirty="0" err="1" smtClean="0"/>
              <a:t>Sql</a:t>
            </a:r>
            <a:r>
              <a:rPr lang="en-US" b="1" dirty="0" smtClean="0"/>
              <a:t> </a:t>
            </a:r>
            <a:r>
              <a:rPr lang="en-US" b="1" dirty="0"/>
              <a:t>Azure</a:t>
            </a:r>
          </a:p>
          <a:p>
            <a:r>
              <a:rPr lang="en-US" dirty="0"/>
              <a:t>I need a low-latency, scalable and flexible storage for my analysis documents</a:t>
            </a:r>
          </a:p>
          <a:p>
            <a:pPr lvl="1"/>
            <a:r>
              <a:rPr lang="en-US" b="1" dirty="0"/>
              <a:t>Cosmos Db</a:t>
            </a:r>
          </a:p>
          <a:p>
            <a:r>
              <a:rPr lang="en-US" dirty="0"/>
              <a:t>Help me authenticate and authorize my users with security best practices</a:t>
            </a:r>
          </a:p>
          <a:p>
            <a:r>
              <a:rPr lang="en-US" dirty="0"/>
              <a:t>I am obliged to be compliant for my users’ personal data (EU directive, 2018)</a:t>
            </a:r>
          </a:p>
          <a:p>
            <a:pPr lvl="1"/>
            <a:r>
              <a:rPr lang="en-US" b="1" dirty="0"/>
              <a:t>Active Directory B2C</a:t>
            </a:r>
          </a:p>
          <a:p>
            <a:r>
              <a:rPr lang="en-US" dirty="0"/>
              <a:t>Help me with customer service </a:t>
            </a:r>
          </a:p>
          <a:p>
            <a:pPr lvl="1"/>
            <a:r>
              <a:rPr lang="en-US" b="1" dirty="0"/>
              <a:t>“Hire” a CRM offering that fit your needs in Marketplace (Dynamics 365, Salesforce)</a:t>
            </a:r>
          </a:p>
          <a:p>
            <a:r>
              <a:rPr lang="en-US" dirty="0"/>
              <a:t>I need a cost effective storage for my file storage and user preferences</a:t>
            </a:r>
          </a:p>
          <a:p>
            <a:pPr lvl="1"/>
            <a:r>
              <a:rPr lang="en-US" b="1" dirty="0"/>
              <a:t>Azure Storage (Blob / Table)</a:t>
            </a:r>
          </a:p>
        </p:txBody>
      </p:sp>
    </p:spTree>
    <p:extLst>
      <p:ext uri="{BB962C8B-B14F-4D97-AF65-F5344CB8AC3E}">
        <p14:creationId xmlns:p14="http://schemas.microsoft.com/office/powerpoint/2010/main" val="361758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 Service, Application Insights, 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2607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useful!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61950" y="4216328"/>
            <a:ext cx="10420349" cy="1143324"/>
          </a:xfrm>
        </p:spPr>
        <p:txBody>
          <a:bodyPr/>
          <a:lstStyle/>
          <a:p>
            <a:r>
              <a:rPr lang="en-US" dirty="0"/>
              <a:t>Congratulations, now it’s the time to build a product.</a:t>
            </a:r>
          </a:p>
        </p:txBody>
      </p:sp>
    </p:spTree>
    <p:extLst>
      <p:ext uri="{BB962C8B-B14F-4D97-AF65-F5344CB8AC3E}">
        <p14:creationId xmlns:p14="http://schemas.microsoft.com/office/powerpoint/2010/main" val="1481673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600199"/>
          </a:xfrm>
        </p:spPr>
        <p:txBody>
          <a:bodyPr>
            <a:normAutofit/>
          </a:bodyPr>
          <a:lstStyle/>
          <a:p>
            <a:r>
              <a:rPr lang="en-US" dirty="0"/>
              <a:t>Approach </a:t>
            </a:r>
            <a:br>
              <a:rPr lang="en-US" dirty="0"/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Value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is validated.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7400925" cy="4170948"/>
          </a:xfrm>
        </p:spPr>
        <p:txBody>
          <a:bodyPr>
            <a:normAutofit/>
          </a:bodyPr>
          <a:lstStyle/>
          <a:p>
            <a:r>
              <a:rPr lang="en-US" dirty="0"/>
              <a:t>Focus shifts from inventing to improving	</a:t>
            </a:r>
          </a:p>
          <a:p>
            <a:r>
              <a:rPr lang="en-US" dirty="0"/>
              <a:t>Prioritize with an Economic Framework </a:t>
            </a:r>
            <a:r>
              <a:rPr lang="el-GR" dirty="0"/>
              <a:t/>
            </a:r>
            <a:br>
              <a:rPr lang="el-GR" dirty="0"/>
            </a:br>
            <a:r>
              <a:rPr lang="en-US" dirty="0"/>
              <a:t>(Cost of delay, Cycle Time)</a:t>
            </a:r>
          </a:p>
          <a:p>
            <a:r>
              <a:rPr lang="en-US" dirty="0"/>
              <a:t>Lean/Theory Of Constraints (TOC) Methodology</a:t>
            </a:r>
          </a:p>
          <a:p>
            <a:r>
              <a:rPr lang="en-US" dirty="0"/>
              <a:t>Continuous Delivery</a:t>
            </a:r>
          </a:p>
          <a:p>
            <a:r>
              <a:rPr lang="en-US" dirty="0"/>
              <a:t>Trunk-based Development </a:t>
            </a:r>
            <a:br>
              <a:rPr lang="en-US" dirty="0"/>
            </a:br>
            <a:r>
              <a:rPr lang="en-US" i="1" dirty="0"/>
              <a:t>Branch By Abstraction, Feature Toggle, Ready to release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893" y="1315650"/>
            <a:ext cx="1790854" cy="237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96" y="3799366"/>
            <a:ext cx="1790854" cy="237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886" y="3799366"/>
            <a:ext cx="1552861" cy="2378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96" y="1330491"/>
            <a:ext cx="1617617" cy="23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1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190" y="332873"/>
            <a:ext cx="9601200" cy="937263"/>
          </a:xfrm>
        </p:spPr>
        <p:txBody>
          <a:bodyPr/>
          <a:lstStyle/>
          <a:p>
            <a:r>
              <a:rPr lang="en-US" dirty="0"/>
              <a:t>How we prioritize</a:t>
            </a:r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6074" y="1419727"/>
            <a:ext cx="6875565" cy="43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7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31858" y="717884"/>
            <a:ext cx="7880684" cy="2514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Strategy is not a discrete event followed by implementation. Strategy is a process that works 24×7 in a company.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371600" y="3994484"/>
            <a:ext cx="9601200" cy="12913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-- Clayton Christensen</a:t>
            </a:r>
          </a:p>
        </p:txBody>
      </p:sp>
    </p:spTree>
    <p:extLst>
      <p:ext uri="{BB962C8B-B14F-4D97-AF65-F5344CB8AC3E}">
        <p14:creationId xmlns:p14="http://schemas.microsoft.com/office/powerpoint/2010/main" val="370208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39794" y="240957"/>
            <a:ext cx="9601200" cy="1134762"/>
          </a:xfrm>
        </p:spPr>
        <p:txBody>
          <a:bodyPr>
            <a:normAutofit/>
          </a:bodyPr>
          <a:lstStyle/>
          <a:p>
            <a:r>
              <a:rPr lang="en-US" dirty="0"/>
              <a:t>Coin </a:t>
            </a:r>
            <a:r>
              <a:rPr lang="en-US" dirty="0" smtClean="0"/>
              <a:t>Game – Small Batches</a:t>
            </a:r>
            <a:br>
              <a:rPr lang="en-US" dirty="0" smtClean="0"/>
            </a:br>
            <a:r>
              <a:rPr lang="en-US" sz="2400" dirty="0" smtClean="0">
                <a:hlinkClick r:id="rId4"/>
              </a:rPr>
              <a:t>YouTube</a:t>
            </a:r>
            <a:endParaRPr lang="en-US" sz="2400" dirty="0"/>
          </a:p>
        </p:txBody>
      </p:sp>
      <p:pic>
        <p:nvPicPr>
          <p:cNvPr id="6" name="The coin ga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4575" y="1523146"/>
            <a:ext cx="8401050" cy="4721666"/>
          </a:xfrm>
        </p:spPr>
      </p:pic>
    </p:spTree>
    <p:extLst>
      <p:ext uri="{BB962C8B-B14F-4D97-AF65-F5344CB8AC3E}">
        <p14:creationId xmlns:p14="http://schemas.microsoft.com/office/powerpoint/2010/main" val="38463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Azure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How can I help you?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0900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Help me have orchestrate a decoupled architecture (DDD / Microservices) that is component-based</a:t>
            </a:r>
          </a:p>
          <a:p>
            <a:pPr lvl="1"/>
            <a:r>
              <a:rPr lang="en-US" b="1" dirty="0"/>
              <a:t>Azure Functions</a:t>
            </a:r>
            <a:r>
              <a:rPr lang="en-US" dirty="0"/>
              <a:t>, </a:t>
            </a:r>
            <a:r>
              <a:rPr lang="en-US" b="1" dirty="0"/>
              <a:t>Service Fabric</a:t>
            </a:r>
            <a:r>
              <a:rPr lang="en-US" dirty="0"/>
              <a:t>, </a:t>
            </a:r>
            <a:r>
              <a:rPr lang="en-US" b="1" dirty="0"/>
              <a:t>Container Service</a:t>
            </a:r>
          </a:p>
          <a:p>
            <a:r>
              <a:rPr lang="en-US" dirty="0"/>
              <a:t>I need scalability for my components to handle future growth, my peak loads</a:t>
            </a:r>
          </a:p>
          <a:p>
            <a:pPr lvl="1"/>
            <a:r>
              <a:rPr lang="en-US" b="1" dirty="0"/>
              <a:t>Scale-up or Scale-out (preferably) on demand</a:t>
            </a:r>
          </a:p>
          <a:p>
            <a:pPr lvl="1"/>
            <a:r>
              <a:rPr lang="en-US" b="1" dirty="0"/>
              <a:t>Automate resource allocation to minimize cost during low usage, maximize capacity  and performance when required</a:t>
            </a:r>
          </a:p>
          <a:p>
            <a:r>
              <a:rPr lang="en-US" dirty="0"/>
              <a:t>I need to move fast to similar or emerging markets</a:t>
            </a:r>
          </a:p>
          <a:p>
            <a:pPr lvl="1"/>
            <a:r>
              <a:rPr lang="en-US" b="1" dirty="0"/>
              <a:t>Cosmos DB (available in 34+ regions) with data-replication</a:t>
            </a:r>
          </a:p>
          <a:p>
            <a:r>
              <a:rPr lang="en-US" dirty="0"/>
              <a:t>I want to be language/technology independent, so I can have a broad talent pool</a:t>
            </a:r>
          </a:p>
          <a:p>
            <a:pPr lvl="1"/>
            <a:r>
              <a:rPr lang="en-US" b="1" dirty="0"/>
              <a:t>Most open source platforms supported as Infrastructure as Service</a:t>
            </a:r>
          </a:p>
          <a:p>
            <a:pPr lvl="1"/>
            <a:r>
              <a:rPr lang="en-US" b="1" dirty="0"/>
              <a:t>Keep components using different technologies working together in a coherent ecosystem</a:t>
            </a:r>
          </a:p>
        </p:txBody>
      </p:sp>
    </p:spTree>
    <p:extLst>
      <p:ext uri="{BB962C8B-B14F-4D97-AF65-F5344CB8AC3E}">
        <p14:creationId xmlns:p14="http://schemas.microsoft.com/office/powerpoint/2010/main" val="26249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 Service, Cosmos Db, Scaling</a:t>
            </a:r>
          </a:p>
        </p:txBody>
      </p:sp>
    </p:spTree>
    <p:extLst>
      <p:ext uri="{BB962C8B-B14F-4D97-AF65-F5344CB8AC3E}">
        <p14:creationId xmlns:p14="http://schemas.microsoft.com/office/powerpoint/2010/main" val="3099360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smtClean="0"/>
              <a:t>are successful!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61950" y="4216328"/>
            <a:ext cx="10420349" cy="1143324"/>
          </a:xfrm>
        </p:spPr>
        <p:txBody>
          <a:bodyPr/>
          <a:lstStyle/>
          <a:p>
            <a:r>
              <a:rPr lang="en-US" dirty="0"/>
              <a:t>Congratulations, now it’s </a:t>
            </a:r>
            <a:r>
              <a:rPr lang="en-US" dirty="0" smtClean="0"/>
              <a:t>time </a:t>
            </a:r>
            <a:r>
              <a:rPr lang="en-US" dirty="0"/>
              <a:t>to </a:t>
            </a:r>
            <a:r>
              <a:rPr lang="en-US" dirty="0" smtClean="0"/>
              <a:t>find something new.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1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 txBox="1">
            <a:spLocks/>
          </p:cNvSpPr>
          <p:nvPr/>
        </p:nvSpPr>
        <p:spPr>
          <a:xfrm>
            <a:off x="2106529" y="701842"/>
            <a:ext cx="8131342" cy="2514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Any strategy is (at best) only temporarily correct.</a:t>
            </a:r>
          </a:p>
          <a:p>
            <a:pPr algn="ctr"/>
            <a:r>
              <a:rPr lang="en-US" dirty="0"/>
              <a:t>Skate to where the money will be.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371600" y="3994484"/>
            <a:ext cx="9601200" cy="12913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-- Clayton Christensen</a:t>
            </a:r>
          </a:p>
        </p:txBody>
      </p:sp>
    </p:spTree>
    <p:extLst>
      <p:ext uri="{BB962C8B-B14F-4D97-AF65-F5344CB8AC3E}">
        <p14:creationId xmlns:p14="http://schemas.microsoft.com/office/powerpoint/2010/main" val="2023788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2975"/>
          </a:xfrm>
        </p:spPr>
        <p:txBody>
          <a:bodyPr/>
          <a:lstStyle/>
          <a:p>
            <a:r>
              <a:rPr lang="en-US" dirty="0"/>
              <a:t>We have to move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2125"/>
            <a:ext cx="9601200" cy="3581400"/>
          </a:xfrm>
        </p:spPr>
        <p:txBody>
          <a:bodyPr/>
          <a:lstStyle/>
          <a:p>
            <a:r>
              <a:rPr lang="en-US" dirty="0"/>
              <a:t>Success breeds inertia </a:t>
            </a:r>
          </a:p>
          <a:p>
            <a:r>
              <a:rPr lang="en-US" dirty="0"/>
              <a:t>Inertia increases the more successful the past model is</a:t>
            </a:r>
          </a:p>
          <a:p>
            <a:r>
              <a:rPr lang="en-US" dirty="0"/>
              <a:t>Inertia can kill an organization</a:t>
            </a:r>
          </a:p>
          <a:p>
            <a:r>
              <a:rPr lang="en-US" dirty="0"/>
              <a:t>We want to find new ways of attracting new markets with new products or services</a:t>
            </a:r>
          </a:p>
          <a:p>
            <a:r>
              <a:rPr lang="en-US" dirty="0"/>
              <a:t>Competition evolves too</a:t>
            </a:r>
          </a:p>
          <a:p>
            <a:r>
              <a:rPr lang="en-US" dirty="0"/>
              <a:t>We should adapt and not stand still (Red queen effect)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3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599" y="476250"/>
            <a:ext cx="9601200" cy="752475"/>
          </a:xfrm>
        </p:spPr>
        <p:txBody>
          <a:bodyPr/>
          <a:lstStyle/>
          <a:p>
            <a:r>
              <a:rPr lang="en-US" dirty="0"/>
              <a:t>Climate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05" y="1476375"/>
            <a:ext cx="9310694" cy="5223300"/>
          </a:xfrm>
        </p:spPr>
      </p:pic>
    </p:spTree>
    <p:extLst>
      <p:ext uri="{BB962C8B-B14F-4D97-AF65-F5344CB8AC3E}">
        <p14:creationId xmlns:p14="http://schemas.microsoft.com/office/powerpoint/2010/main" val="1848938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75" y="314325"/>
            <a:ext cx="9601200" cy="733425"/>
          </a:xfrm>
        </p:spPr>
        <p:txBody>
          <a:bodyPr/>
          <a:lstStyle/>
          <a:p>
            <a:r>
              <a:rPr lang="en-US" dirty="0"/>
              <a:t>Doctrine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195609"/>
            <a:ext cx="9486900" cy="5497254"/>
          </a:xfrm>
        </p:spPr>
      </p:pic>
    </p:spTree>
    <p:extLst>
      <p:ext uri="{BB962C8B-B14F-4D97-AF65-F5344CB8AC3E}">
        <p14:creationId xmlns:p14="http://schemas.microsoft.com/office/powerpoint/2010/main" val="1431033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38647" y="120925"/>
            <a:ext cx="9601200" cy="1054768"/>
          </a:xfrm>
        </p:spPr>
        <p:txBody>
          <a:bodyPr>
            <a:normAutofit/>
          </a:bodyPr>
          <a:lstStyle/>
          <a:p>
            <a:r>
              <a:rPr lang="en-US" dirty="0" err="1"/>
              <a:t>Wardley</a:t>
            </a:r>
            <a:r>
              <a:rPr lang="en-US" dirty="0"/>
              <a:t> Map</a:t>
            </a:r>
            <a:br>
              <a:rPr lang="en-US" dirty="0"/>
            </a:b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Apply Climate and Doctrine Patterns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06" y="1175693"/>
            <a:ext cx="8987481" cy="5617175"/>
          </a:xfrm>
        </p:spPr>
      </p:pic>
    </p:spTree>
    <p:extLst>
      <p:ext uri="{BB962C8B-B14F-4D97-AF65-F5344CB8AC3E}">
        <p14:creationId xmlns:p14="http://schemas.microsoft.com/office/powerpoint/2010/main" val="285486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Azure: How can I help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need to make my API public and consumable in various modes, so I can accelerate my growth </a:t>
            </a:r>
          </a:p>
          <a:p>
            <a:pPr lvl="1"/>
            <a:r>
              <a:rPr lang="en-US" dirty="0"/>
              <a:t>Azure API Management</a:t>
            </a:r>
          </a:p>
          <a:p>
            <a:r>
              <a:rPr lang="en-US" dirty="0"/>
              <a:t>I need to support as an experiment transactions using </a:t>
            </a:r>
            <a:r>
              <a:rPr lang="en-US" dirty="0" err="1"/>
              <a:t>BlockChain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Blockchain as a Service (Baas)</a:t>
            </a:r>
          </a:p>
          <a:p>
            <a:r>
              <a:rPr lang="en-US" dirty="0"/>
              <a:t>I have to transform my recommendation engine to be intelligent </a:t>
            </a:r>
          </a:p>
          <a:p>
            <a:pPr lvl="1"/>
            <a:r>
              <a:rPr lang="en-US" dirty="0"/>
              <a:t>Use various offerings of Cognitive Services as a base for my custom built Machine Learning model</a:t>
            </a:r>
          </a:p>
          <a:p>
            <a:pPr lvl="1"/>
            <a:r>
              <a:rPr lang="en-US" dirty="0"/>
              <a:t>Expose my ML model as an easy to consume API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9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330" y="282049"/>
            <a:ext cx="9601200" cy="1080901"/>
          </a:xfrm>
        </p:spPr>
        <p:txBody>
          <a:bodyPr/>
          <a:lstStyle/>
          <a:p>
            <a:r>
              <a:rPr lang="en-US" dirty="0"/>
              <a:t>How strategy </a:t>
            </a:r>
            <a:r>
              <a:rPr lang="en-US" dirty="0" smtClean="0"/>
              <a:t>works</a:t>
            </a:r>
            <a:br>
              <a:rPr lang="en-US" dirty="0" smtClean="0"/>
            </a:b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by Clayton Christensen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9628558" y="1342399"/>
            <a:ext cx="2581275" cy="44307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“If you want to know what a company's strategy is, don't listen to what they say, watch what they do.”</a:t>
            </a:r>
          </a:p>
          <a:p>
            <a:pPr marL="0" indent="0" algn="ctr">
              <a:buNone/>
            </a:pPr>
            <a:r>
              <a:rPr lang="en-US" dirty="0"/>
              <a:t>-- Andy Grove</a:t>
            </a:r>
          </a:p>
        </p:txBody>
      </p:sp>
      <p:sp>
        <p:nvSpPr>
          <p:cNvPr id="4" name="Oval 3"/>
          <p:cNvSpPr/>
          <p:nvPr/>
        </p:nvSpPr>
        <p:spPr>
          <a:xfrm>
            <a:off x="828339" y="2662397"/>
            <a:ext cx="1414631" cy="139311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4490" y="4055512"/>
            <a:ext cx="1683572" cy="7207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06504" y="2998572"/>
            <a:ext cx="1683572" cy="7207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38404" y="2992066"/>
            <a:ext cx="1683572" cy="7207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1325" y="2998572"/>
            <a:ext cx="1683572" cy="7207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61325" y="1941634"/>
            <a:ext cx="1683572" cy="7207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2"/>
            <a:endCxn id="5" idx="3"/>
          </p:cNvCxnSpPr>
          <p:nvPr/>
        </p:nvCxnSpPr>
        <p:spPr>
          <a:xfrm flipH="1">
            <a:off x="4658062" y="3712829"/>
            <a:ext cx="3322128" cy="7030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  <a:endCxn id="10" idx="3"/>
          </p:cNvCxnSpPr>
          <p:nvPr/>
        </p:nvCxnSpPr>
        <p:spPr>
          <a:xfrm flipH="1" flipV="1">
            <a:off x="4644897" y="2302016"/>
            <a:ext cx="3335293" cy="690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  <a:endCxn id="7" idx="1"/>
          </p:cNvCxnSpPr>
          <p:nvPr/>
        </p:nvCxnSpPr>
        <p:spPr>
          <a:xfrm>
            <a:off x="4644897" y="3358954"/>
            <a:ext cx="3616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4441" y="3035787"/>
            <a:ext cx="144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PROFIT FORMULA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1583" y="3022777"/>
            <a:ext cx="144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 ALLOCATION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4246" y="1990042"/>
            <a:ext cx="144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DELIBERATE STRATEGY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92825" y="4095650"/>
            <a:ext cx="144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EMERGENT STRATEGY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01645" y="2998572"/>
            <a:ext cx="1794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STRATEGIC ACTIONS, PRODUCTS, SERVICES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21048" y="3035787"/>
            <a:ext cx="144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STRATEGY</a:t>
            </a:r>
          </a:p>
        </p:txBody>
      </p:sp>
      <p:cxnSp>
        <p:nvCxnSpPr>
          <p:cNvPr id="27" name="Straight Arrow Connector 26"/>
          <p:cNvCxnSpPr>
            <a:endCxn id="9" idx="1"/>
          </p:cNvCxnSpPr>
          <p:nvPr/>
        </p:nvCxnSpPr>
        <p:spPr>
          <a:xfrm>
            <a:off x="2242970" y="3345942"/>
            <a:ext cx="718355" cy="13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9" idx="0"/>
          </p:cNvCxnSpPr>
          <p:nvPr/>
        </p:nvCxnSpPr>
        <p:spPr>
          <a:xfrm>
            <a:off x="3799407" y="2636373"/>
            <a:ext cx="3704" cy="362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0"/>
            <a:endCxn id="9" idx="2"/>
          </p:cNvCxnSpPr>
          <p:nvPr/>
        </p:nvCxnSpPr>
        <p:spPr>
          <a:xfrm flipH="1" flipV="1">
            <a:off x="3803111" y="3719335"/>
            <a:ext cx="13165" cy="336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058204" y="1951920"/>
            <a:ext cx="327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Improved understanding of what works and what doesn’t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53635" y="4119656"/>
            <a:ext cx="3418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Unanticipated opportunities which arise from problems and successes</a:t>
            </a:r>
          </a:p>
        </p:txBody>
      </p:sp>
      <p:cxnSp>
        <p:nvCxnSpPr>
          <p:cNvPr id="40" name="Straight Arrow Connector 39"/>
          <p:cNvCxnSpPr>
            <a:stCxn id="7" idx="3"/>
            <a:endCxn id="8" idx="1"/>
          </p:cNvCxnSpPr>
          <p:nvPr/>
        </p:nvCxnSpPr>
        <p:spPr>
          <a:xfrm flipV="1">
            <a:off x="6690076" y="3352448"/>
            <a:ext cx="448328" cy="6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88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Value is determined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shifts to volume operations</a:t>
            </a:r>
          </a:p>
          <a:p>
            <a:r>
              <a:rPr lang="en-US" dirty="0"/>
              <a:t>What counts is volume and stability</a:t>
            </a:r>
          </a:p>
          <a:p>
            <a:r>
              <a:rPr lang="en-US" dirty="0"/>
              <a:t>Six Sigma</a:t>
            </a:r>
          </a:p>
          <a:p>
            <a:r>
              <a:rPr lang="en-US" dirty="0"/>
              <a:t>Data-driven</a:t>
            </a:r>
          </a:p>
          <a:p>
            <a:r>
              <a:rPr lang="en-US" dirty="0"/>
              <a:t>Reduce deviations</a:t>
            </a:r>
          </a:p>
          <a:p>
            <a:r>
              <a:rPr lang="en-US" dirty="0"/>
              <a:t>Enable high-order systems to build upon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Takeways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6611"/>
            <a:ext cx="9601200" cy="4636167"/>
          </a:xfrm>
        </p:spPr>
        <p:txBody>
          <a:bodyPr/>
          <a:lstStyle/>
          <a:p>
            <a:r>
              <a:rPr lang="en-US" dirty="0"/>
              <a:t>Cloud computing is the new utility</a:t>
            </a:r>
            <a:r>
              <a:rPr lang="en-US"/>
              <a:t>, </a:t>
            </a:r>
            <a:r>
              <a:rPr lang="en-US" smtClean="0"/>
              <a:t>the </a:t>
            </a:r>
            <a:r>
              <a:rPr lang="en-US" dirty="0"/>
              <a:t>way of doing business</a:t>
            </a:r>
          </a:p>
          <a:p>
            <a:r>
              <a:rPr lang="en-US" dirty="0"/>
              <a:t>IT isn’t a cost department, but an innovation department</a:t>
            </a:r>
          </a:p>
          <a:p>
            <a:r>
              <a:rPr lang="en-US" dirty="0"/>
              <a:t>Focus on user needs - JTBD</a:t>
            </a:r>
          </a:p>
          <a:p>
            <a:r>
              <a:rPr lang="en-US" dirty="0"/>
              <a:t>Create the Value Chain</a:t>
            </a:r>
          </a:p>
          <a:p>
            <a:r>
              <a:rPr lang="en-US" dirty="0"/>
              <a:t>Build a Map</a:t>
            </a:r>
          </a:p>
          <a:p>
            <a:r>
              <a:rPr lang="en-US" dirty="0"/>
              <a:t>Think – </a:t>
            </a:r>
            <a:r>
              <a:rPr lang="en-US" b="1" dirty="0"/>
              <a:t>Where </a:t>
            </a:r>
            <a:r>
              <a:rPr lang="en-US" dirty="0"/>
              <a:t>and </a:t>
            </a:r>
            <a:r>
              <a:rPr lang="en-US" b="1" dirty="0"/>
              <a:t>Why</a:t>
            </a:r>
            <a:r>
              <a:rPr lang="en-US" dirty="0"/>
              <a:t> to attack</a:t>
            </a:r>
          </a:p>
          <a:p>
            <a:r>
              <a:rPr lang="en-US" dirty="0"/>
              <a:t>Methods – Examine different approaches with different maps</a:t>
            </a:r>
          </a:p>
          <a:p>
            <a:r>
              <a:rPr lang="en-US" dirty="0" smtClean="0"/>
              <a:t>No one size fits all</a:t>
            </a:r>
          </a:p>
          <a:p>
            <a:r>
              <a:rPr lang="en-US" dirty="0" smtClean="0"/>
              <a:t>Deliver </a:t>
            </a:r>
            <a:r>
              <a:rPr lang="en-US" dirty="0"/>
              <a:t>frequently </a:t>
            </a:r>
            <a:r>
              <a:rPr lang="en-US" dirty="0" smtClean="0"/>
              <a:t>and get feedback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0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27747"/>
            <a:ext cx="9601200" cy="476450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Clayton M. Christensen, Michael E </a:t>
            </a:r>
            <a:r>
              <a:rPr lang="en-US" dirty="0" err="1"/>
              <a:t>Raynor</a:t>
            </a:r>
            <a:r>
              <a:rPr lang="en-US" dirty="0"/>
              <a:t> – Innovator Dilemma, Innovator Solution</a:t>
            </a:r>
          </a:p>
          <a:p>
            <a:r>
              <a:rPr lang="en-US" dirty="0"/>
              <a:t>Alexander </a:t>
            </a:r>
            <a:r>
              <a:rPr lang="en-US" dirty="0" err="1"/>
              <a:t>Osterwalder</a:t>
            </a:r>
            <a:r>
              <a:rPr lang="en-US" dirty="0"/>
              <a:t>, Yves </a:t>
            </a:r>
            <a:r>
              <a:rPr lang="en-US" dirty="0" err="1"/>
              <a:t>Pigneur</a:t>
            </a:r>
            <a:r>
              <a:rPr lang="en-US" dirty="0"/>
              <a:t>  - Value Proposition Design, Business Model Generation</a:t>
            </a:r>
          </a:p>
          <a:p>
            <a:r>
              <a:rPr lang="en-US" dirty="0"/>
              <a:t>Antony </a:t>
            </a:r>
            <a:r>
              <a:rPr lang="en-US" dirty="0" err="1"/>
              <a:t>Ulwick</a:t>
            </a:r>
            <a:r>
              <a:rPr lang="en-US" dirty="0"/>
              <a:t> – What customers want, Jobs to be done</a:t>
            </a:r>
          </a:p>
          <a:p>
            <a:r>
              <a:rPr lang="en-US" dirty="0"/>
              <a:t>Simon </a:t>
            </a:r>
            <a:r>
              <a:rPr lang="en-US" dirty="0" err="1"/>
              <a:t>Wardley</a:t>
            </a:r>
            <a:r>
              <a:rPr lang="en-US" dirty="0"/>
              <a:t> – </a:t>
            </a:r>
            <a:r>
              <a:rPr lang="en-US" dirty="0" err="1" smtClean="0">
                <a:hlinkClick r:id="rId2"/>
              </a:rPr>
              <a:t>Wardley</a:t>
            </a:r>
            <a:r>
              <a:rPr lang="en-US" dirty="0" smtClean="0">
                <a:hlinkClick r:id="rId2"/>
              </a:rPr>
              <a:t> Maps</a:t>
            </a:r>
            <a:endParaRPr lang="en-US" dirty="0"/>
          </a:p>
          <a:p>
            <a:r>
              <a:rPr lang="en-US" dirty="0" err="1"/>
              <a:t>Eliyahu</a:t>
            </a:r>
            <a:r>
              <a:rPr lang="en-US" dirty="0"/>
              <a:t> M. </a:t>
            </a:r>
            <a:r>
              <a:rPr lang="en-US" dirty="0" err="1"/>
              <a:t>Goldratt</a:t>
            </a:r>
            <a:r>
              <a:rPr lang="en-US" dirty="0"/>
              <a:t> - The Goal: A Process of Ongoing Improvement</a:t>
            </a:r>
          </a:p>
          <a:p>
            <a:r>
              <a:rPr lang="en-US" dirty="0"/>
              <a:t>Donald </a:t>
            </a:r>
            <a:r>
              <a:rPr lang="en-US" dirty="0" err="1"/>
              <a:t>Reinertsen</a:t>
            </a:r>
            <a:r>
              <a:rPr lang="en-US" dirty="0"/>
              <a:t> – Managing the Design Factory, Product Development Flow</a:t>
            </a:r>
          </a:p>
          <a:p>
            <a:r>
              <a:rPr lang="en-US" dirty="0"/>
              <a:t>Mary </a:t>
            </a:r>
            <a:r>
              <a:rPr lang="en-US" dirty="0" err="1"/>
              <a:t>Poppendieck</a:t>
            </a:r>
            <a:r>
              <a:rPr lang="en-US" dirty="0"/>
              <a:t>, Tom </a:t>
            </a:r>
            <a:r>
              <a:rPr lang="en-US" dirty="0" err="1"/>
              <a:t>Poppendieck</a:t>
            </a:r>
            <a:r>
              <a:rPr lang="en-US" dirty="0"/>
              <a:t> - Lean Software Development, Leading Lean Software Development </a:t>
            </a:r>
          </a:p>
          <a:p>
            <a:r>
              <a:rPr lang="en-US" dirty="0"/>
              <a:t>Joshua Arnold, </a:t>
            </a:r>
            <a:r>
              <a:rPr lang="en-US" dirty="0" err="1"/>
              <a:t>Ozlem</a:t>
            </a:r>
            <a:r>
              <a:rPr lang="en-US" dirty="0"/>
              <a:t> </a:t>
            </a:r>
            <a:r>
              <a:rPr lang="en-US" dirty="0" err="1"/>
              <a:t>Yuce</a:t>
            </a:r>
            <a:r>
              <a:rPr lang="en-US" dirty="0"/>
              <a:t> - Black Swan Farming Using Cost of Delay (IEEE), http://blackswanfarming.com</a:t>
            </a:r>
          </a:p>
          <a:p>
            <a:r>
              <a:rPr lang="en-US" dirty="0"/>
              <a:t>Eric </a:t>
            </a:r>
            <a:r>
              <a:rPr lang="en-US" dirty="0" err="1"/>
              <a:t>Ries</a:t>
            </a:r>
            <a:r>
              <a:rPr lang="en-US" dirty="0"/>
              <a:t> - Lean Startup</a:t>
            </a:r>
          </a:p>
          <a:p>
            <a:r>
              <a:rPr lang="en-US" dirty="0"/>
              <a:t>Marty </a:t>
            </a:r>
            <a:r>
              <a:rPr lang="en-US" dirty="0" err="1" smtClean="0"/>
              <a:t>Cagan</a:t>
            </a:r>
            <a:r>
              <a:rPr lang="en-US"/>
              <a:t> </a:t>
            </a:r>
            <a:r>
              <a:rPr lang="en-US" smtClean="0"/>
              <a:t>- </a:t>
            </a:r>
            <a:r>
              <a:rPr lang="en-US" dirty="0"/>
              <a:t>Inspired: How to Create Products Customers Love</a:t>
            </a:r>
          </a:p>
          <a:p>
            <a:r>
              <a:rPr lang="en-US" dirty="0"/>
              <a:t>Jeff Patton - Story Mapping</a:t>
            </a:r>
          </a:p>
          <a:p>
            <a:r>
              <a:rPr lang="en-US" dirty="0" err="1"/>
              <a:t>Gojko</a:t>
            </a:r>
            <a:r>
              <a:rPr lang="en-US" dirty="0"/>
              <a:t> </a:t>
            </a:r>
            <a:r>
              <a:rPr lang="en-US" dirty="0" err="1"/>
              <a:t>Adjic</a:t>
            </a:r>
            <a:r>
              <a:rPr lang="en-US" dirty="0"/>
              <a:t> - Specification By Example</a:t>
            </a:r>
          </a:p>
          <a:p>
            <a:r>
              <a:rPr lang="en-US" dirty="0"/>
              <a:t>Jez Humble, David Farley – Continuous Delivery, Lean Enterprise</a:t>
            </a:r>
          </a:p>
          <a:p>
            <a:r>
              <a:rPr lang="en-US" dirty="0"/>
              <a:t>Eric Evans – Domain Driven Design</a:t>
            </a:r>
          </a:p>
          <a:p>
            <a:r>
              <a:rPr lang="en-US" dirty="0"/>
              <a:t>Alistair Cockburn – </a:t>
            </a:r>
            <a:r>
              <a:rPr lang="en-US" dirty="0">
                <a:hlinkClick r:id="rId3"/>
              </a:rPr>
              <a:t>Hexagon </a:t>
            </a:r>
            <a:r>
              <a:rPr lang="en-US" dirty="0" smtClean="0">
                <a:hlinkClick r:id="rId3"/>
              </a:rPr>
              <a:t>Architecture</a:t>
            </a:r>
            <a:endParaRPr lang="en-US" dirty="0" smtClean="0"/>
          </a:p>
          <a:p>
            <a:r>
              <a:rPr lang="en-US" dirty="0" smtClean="0"/>
              <a:t>Test </a:t>
            </a:r>
            <a:r>
              <a:rPr lang="en-US" dirty="0"/>
              <a:t>in production - </a:t>
            </a:r>
            <a:r>
              <a:rPr lang="en-US" dirty="0">
                <a:hlinkClick r:id="rId4"/>
              </a:rPr>
              <a:t>Online Experimentation at </a:t>
            </a:r>
            <a:r>
              <a:rPr lang="en-US" dirty="0" smtClean="0">
                <a:hlinkClick r:id="rId4"/>
              </a:rPr>
              <a:t>Microsoft</a:t>
            </a:r>
            <a:endParaRPr lang="en-US" dirty="0" smtClean="0"/>
          </a:p>
          <a:p>
            <a:r>
              <a:rPr lang="en-US" dirty="0" smtClean="0"/>
              <a:t>Code -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github.com/asoursos/azure-strategy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84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76400" y="2554705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5056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52425"/>
            <a:ext cx="9601200" cy="1485900"/>
          </a:xfrm>
        </p:spPr>
        <p:txBody>
          <a:bodyPr/>
          <a:lstStyle/>
          <a:p>
            <a:r>
              <a:rPr lang="en-US" dirty="0"/>
              <a:t>Simon </a:t>
            </a:r>
            <a:r>
              <a:rPr lang="en-US" dirty="0" err="1"/>
              <a:t>Wardley</a:t>
            </a:r>
            <a:r>
              <a:rPr lang="en-US" dirty="0"/>
              <a:t> Strategic Play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Sun Tzu + John Boyd (OODA Loop)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1487472"/>
            <a:ext cx="6210299" cy="5061394"/>
          </a:xfrm>
        </p:spPr>
      </p:pic>
    </p:spTree>
    <p:extLst>
      <p:ext uri="{BB962C8B-B14F-4D97-AF65-F5344CB8AC3E}">
        <p14:creationId xmlns:p14="http://schemas.microsoft.com/office/powerpoint/2010/main" val="86530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chain</a:t>
            </a:r>
          </a:p>
        </p:txBody>
      </p:sp>
      <p:sp>
        <p:nvSpPr>
          <p:cNvPr id="92" name="Content Placeholder 91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917536" cy="3581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User Need: Host a website</a:t>
            </a:r>
          </a:p>
        </p:txBody>
      </p:sp>
      <p:sp>
        <p:nvSpPr>
          <p:cNvPr id="93" name="Content Placeholder 92"/>
          <p:cNvSpPr>
            <a:spLocks noGrp="1"/>
          </p:cNvSpPr>
          <p:nvPr>
            <p:ph sz="half" idx="2"/>
          </p:nvPr>
        </p:nvSpPr>
        <p:spPr>
          <a:xfrm>
            <a:off x="6525402" y="2285999"/>
            <a:ext cx="5266547" cy="35814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“A value chain is a set of activities that a firm operating in a specific industry performs in order to deliver a valuable product or service for the market.”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-- Michael Porter</a:t>
            </a:r>
          </a:p>
        </p:txBody>
      </p:sp>
      <p:sp>
        <p:nvSpPr>
          <p:cNvPr id="94" name="Oval 93"/>
          <p:cNvSpPr/>
          <p:nvPr/>
        </p:nvSpPr>
        <p:spPr>
          <a:xfrm>
            <a:off x="3697706" y="3096127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694405" y="4003916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622203" y="4691039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>
            <a:stCxn id="94" idx="4"/>
            <a:endCxn id="96" idx="0"/>
          </p:cNvCxnSpPr>
          <p:nvPr/>
        </p:nvCxnSpPr>
        <p:spPr>
          <a:xfrm flipH="1">
            <a:off x="3818731" y="3352800"/>
            <a:ext cx="3301" cy="651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2746952" y="4716893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stCxn id="96" idx="3"/>
            <a:endCxn id="102" idx="0"/>
          </p:cNvCxnSpPr>
          <p:nvPr/>
        </p:nvCxnSpPr>
        <p:spPr>
          <a:xfrm flipH="1">
            <a:off x="2871278" y="4223000"/>
            <a:ext cx="859541" cy="493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122525" y="2748853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 Website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803626" y="4358268"/>
            <a:ext cx="145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857362" y="3612496"/>
            <a:ext cx="205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Computing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662765" y="4358268"/>
            <a:ext cx="14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Center</a:t>
            </a:r>
          </a:p>
        </p:txBody>
      </p:sp>
      <p:cxnSp>
        <p:nvCxnSpPr>
          <p:cNvPr id="117" name="Straight Connector 116"/>
          <p:cNvCxnSpPr>
            <a:stCxn id="96" idx="5"/>
            <a:endCxn id="97" idx="1"/>
          </p:cNvCxnSpPr>
          <p:nvPr/>
        </p:nvCxnSpPr>
        <p:spPr>
          <a:xfrm>
            <a:off x="3906643" y="4223000"/>
            <a:ext cx="751974" cy="505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7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925" y="257175"/>
            <a:ext cx="9601200" cy="1069117"/>
          </a:xfrm>
        </p:spPr>
        <p:txBody>
          <a:bodyPr>
            <a:normAutofit/>
          </a:bodyPr>
          <a:lstStyle/>
          <a:p>
            <a:r>
              <a:rPr lang="en-US" dirty="0" smtClean="0"/>
              <a:t>Evolution</a:t>
            </a:r>
            <a:br>
              <a:rPr lang="en-US" dirty="0" smtClean="0"/>
            </a:b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IT doesn’t matter, by Nicholas </a:t>
            </a:r>
            <a:r>
              <a:rPr lang="en-US" sz="2700" dirty="0" err="1" smtClean="0">
                <a:solidFill>
                  <a:schemeClr val="bg1">
                    <a:lumMod val="65000"/>
                  </a:schemeClr>
                </a:solidFill>
              </a:rPr>
              <a:t>Carr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5" y="1398289"/>
            <a:ext cx="5683409" cy="44004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3392" y="3183859"/>
            <a:ext cx="5476774" cy="2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7925"/>
            <a:ext cx="9601200" cy="1039850"/>
          </a:xfrm>
        </p:spPr>
        <p:txBody>
          <a:bodyPr/>
          <a:lstStyle/>
          <a:p>
            <a:r>
              <a:rPr lang="en-US" dirty="0" err="1"/>
              <a:t>Wardley</a:t>
            </a:r>
            <a:r>
              <a:rPr lang="en-US" dirty="0"/>
              <a:t> Maps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Value Chain + Evolution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81" y="1247775"/>
            <a:ext cx="9139615" cy="5295900"/>
          </a:xfrm>
        </p:spPr>
      </p:pic>
    </p:spTree>
    <p:extLst>
      <p:ext uri="{BB962C8B-B14F-4D97-AF65-F5344CB8AC3E}">
        <p14:creationId xmlns:p14="http://schemas.microsoft.com/office/powerpoint/2010/main" val="11785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Build a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EASY TRADE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8015" y="4047102"/>
            <a:ext cx="8935453" cy="1086237"/>
          </a:xfrm>
        </p:spPr>
        <p:txBody>
          <a:bodyPr/>
          <a:lstStyle/>
          <a:p>
            <a:r>
              <a:rPr lang="en-US" dirty="0"/>
              <a:t>Help Investors to buy research analysis and trade</a:t>
            </a:r>
          </a:p>
        </p:txBody>
      </p:sp>
    </p:spTree>
    <p:extLst>
      <p:ext uri="{BB962C8B-B14F-4D97-AF65-F5344CB8AC3E}">
        <p14:creationId xmlns:p14="http://schemas.microsoft.com/office/powerpoint/2010/main" val="4615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2159</TotalTime>
  <Words>1153</Words>
  <Application>Microsoft Office PowerPoint</Application>
  <PresentationFormat>Widescreen</PresentationFormat>
  <Paragraphs>208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Franklin Gothic Book</vt:lpstr>
      <vt:lpstr>Crop</vt:lpstr>
      <vt:lpstr>Azure</vt:lpstr>
      <vt:lpstr>Strategy is not a discrete event followed by implementation. Strategy is a process that works 24×7 in a company.</vt:lpstr>
      <vt:lpstr>How strategy works by Clayton Christensen</vt:lpstr>
      <vt:lpstr>Simon Wardley Strategic Play Sun Tzu + John Boyd (OODA Loop)</vt:lpstr>
      <vt:lpstr>Value chain</vt:lpstr>
      <vt:lpstr>Evolution IT doesn’t matter, by Nicholas Carr</vt:lpstr>
      <vt:lpstr>Wardley Maps Value Chain + Evolution</vt:lpstr>
      <vt:lpstr>Lets Build a company</vt:lpstr>
      <vt:lpstr>EASY TRADE</vt:lpstr>
      <vt:lpstr>Purpose</vt:lpstr>
      <vt:lpstr>Business Model Canvas</vt:lpstr>
      <vt:lpstr>Approach Value is NOT validated</vt:lpstr>
      <vt:lpstr>Value Chain</vt:lpstr>
      <vt:lpstr>Wardley Map Easy Trade as a Custom Build</vt:lpstr>
      <vt:lpstr>Azure How can I help you?</vt:lpstr>
      <vt:lpstr>Demo</vt:lpstr>
      <vt:lpstr>We are useful!</vt:lpstr>
      <vt:lpstr>Approach  Value is validated. </vt:lpstr>
      <vt:lpstr>How we prioritize</vt:lpstr>
      <vt:lpstr>Coin Game – Small Batches YouTube</vt:lpstr>
      <vt:lpstr>Azure How can I help you?</vt:lpstr>
      <vt:lpstr>Demo</vt:lpstr>
      <vt:lpstr>We are successful!</vt:lpstr>
      <vt:lpstr>PowerPoint Presentation</vt:lpstr>
      <vt:lpstr>We have to move</vt:lpstr>
      <vt:lpstr>Climate</vt:lpstr>
      <vt:lpstr>Doctrine</vt:lpstr>
      <vt:lpstr>Wardley Map Apply Climate and Doctrine Patterns</vt:lpstr>
      <vt:lpstr>Azure: How can I help you?</vt:lpstr>
      <vt:lpstr>Approach Value is determined</vt:lpstr>
      <vt:lpstr>Takeways</vt:lpstr>
      <vt:lpstr>References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</dc:title>
  <dc:creator>Tassos Soursos</dc:creator>
  <cp:lastModifiedBy>Tassos Soursos</cp:lastModifiedBy>
  <cp:revision>122</cp:revision>
  <dcterms:created xsi:type="dcterms:W3CDTF">2017-05-10T08:14:19Z</dcterms:created>
  <dcterms:modified xsi:type="dcterms:W3CDTF">2017-05-19T06:42:46Z</dcterms:modified>
</cp:coreProperties>
</file>